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notesMasterIdLst>
    <p:notesMasterId r:id="rId17"/>
  </p:notesMasterIdLst>
  <p:sldSz cx="14630400" cy="8229600"/>
  <p:notesSz cx="8229600" cy="14630400"/>
  <p:embeddedFontLst>
    <p:embeddedFont>
      <p:font typeface="Roboto Mono Medium"/>
      <p:regular r:id="rId22"/>
    </p:embeddedFont>
    <p:embeddedFont>
      <p:font typeface="Roboto Mono Medium"/>
      <p:regular r:id="rId23"/>
    </p:embeddedFont>
    <p:embeddedFont>
      <p:font typeface="Roboto Mono Medium"/>
      <p:regular r:id="rId24"/>
    </p:embeddedFont>
    <p:embeddedFont>
      <p:font typeface="Roboto Mono Medium"/>
      <p:regular r:id="rId25"/>
    </p:embeddedFont>
    <p:embeddedFont>
      <p:font typeface="Roboto"/>
      <p:regular r:id="rId26"/>
    </p:embeddedFont>
    <p:embeddedFont>
      <p:font typeface="Roboto"/>
      <p:regular r:id="rId27"/>
    </p:embeddedFont>
    <p:embeddedFont>
      <p:font typeface="Roboto"/>
      <p:regular r:id="rId28"/>
    </p:embeddedFont>
    <p:embeddedFont>
      <p:font typeface="Roboto"/>
      <p:regular r:id="rId29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22" Type="http://schemas.openxmlformats.org/officeDocument/2006/relationships/font" Target="fonts/font1.fntdata"/><Relationship Id="rId23" Type="http://schemas.openxmlformats.org/officeDocument/2006/relationships/font" Target="fonts/font2.fntdata"/><Relationship Id="rId24" Type="http://schemas.openxmlformats.org/officeDocument/2006/relationships/font" Target="fonts/font3.fntdata"/><Relationship Id="rId25" Type="http://schemas.openxmlformats.org/officeDocument/2006/relationships/font" Target="fonts/font4.fntdata"/><Relationship Id="rId26" Type="http://schemas.openxmlformats.org/officeDocument/2006/relationships/font" Target="fonts/font5.fntdata"/><Relationship Id="rId27" Type="http://schemas.openxmlformats.org/officeDocument/2006/relationships/font" Target="fonts/font6.fntdata"/><Relationship Id="rId28" Type="http://schemas.openxmlformats.org/officeDocument/2006/relationships/font" Target="fonts/font7.fntdata"/><Relationship Id="rId29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slideLayout" Target="../slideLayouts/slideLayout11.xml"/><Relationship Id="rId5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image" Target="../media/image-11-2.png"/><Relationship Id="rId3" Type="http://schemas.openxmlformats.org/officeDocument/2006/relationships/image" Target="../media/image-11-3.png"/><Relationship Id="rId4" Type="http://schemas.openxmlformats.org/officeDocument/2006/relationships/image" Target="../media/image-11-4.png"/><Relationship Id="rId5" Type="http://schemas.openxmlformats.org/officeDocument/2006/relationships/slideLayout" Target="../slideLayouts/slideLayout12.xml"/><Relationship Id="rId6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image" Target="../media/image-12-2.png"/><Relationship Id="rId3" Type="http://schemas.openxmlformats.org/officeDocument/2006/relationships/image" Target="../media/image-12-3.png"/><Relationship Id="rId4" Type="http://schemas.openxmlformats.org/officeDocument/2006/relationships/image" Target="../media/image-12-4.png"/><Relationship Id="rId5" Type="http://schemas.openxmlformats.org/officeDocument/2006/relationships/slideLayout" Target="../slideLayouts/slideLayout13.xml"/><Relationship Id="rId6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png"/><Relationship Id="rId2" Type="http://schemas.openxmlformats.org/officeDocument/2006/relationships/image" Target="../media/image-13-2.png"/><Relationship Id="rId3" Type="http://schemas.openxmlformats.org/officeDocument/2006/relationships/image" Target="../media/image-13-3.png"/><Relationship Id="rId4" Type="http://schemas.openxmlformats.org/officeDocument/2006/relationships/slideLayout" Target="../slideLayouts/slideLayout14.xml"/><Relationship Id="rId5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-1.png"/><Relationship Id="rId2" Type="http://schemas.openxmlformats.org/officeDocument/2006/relationships/image" Target="../media/image-14-2.png"/><Relationship Id="rId3" Type="http://schemas.openxmlformats.org/officeDocument/2006/relationships/image" Target="../media/image-14-3.png"/><Relationship Id="rId4" Type="http://schemas.openxmlformats.org/officeDocument/2006/relationships/slideLayout" Target="../slideLayouts/slideLayout15.xml"/><Relationship Id="rId5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5-1.png"/><Relationship Id="rId2" Type="http://schemas.openxmlformats.org/officeDocument/2006/relationships/slideLayout" Target="../slideLayouts/slideLayout16.xml"/><Relationship Id="rId3" Type="http://schemas.openxmlformats.org/officeDocument/2006/relationships/notesSlide" Target="../notesSlides/notesSlide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image" Target="../media/image-2-4.png"/><Relationship Id="rId5" Type="http://schemas.openxmlformats.org/officeDocument/2006/relationships/slideLayout" Target="../slideLayouts/slideLayout3.xml"/><Relationship Id="rId6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slideLayout" Target="../slideLayouts/slideLayout6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05442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The Silk Road: Birth of a Dark Web Empire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81214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By: Dennis Freyman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51109"/>
            <a:ext cx="578417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Forensic Goldmine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178004" y="3724989"/>
            <a:ext cx="340102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Marketplace Shutdown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215408"/>
            <a:ext cx="378523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FBI immediately took Silk Road offline. They replaced the site with a seizure notice that shocked the darknet community.</a:t>
            </a:r>
            <a:endParaRPr lang="en-US" sz="17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5571411" y="4209098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250"/>
              </a:lnSpc>
              <a:buNone/>
            </a:pPr>
            <a:r>
              <a:rPr lang="en-US" sz="265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1</a:t>
            </a:r>
            <a:endParaRPr lang="en-US" sz="2650" dirty="0"/>
          </a:p>
        </p:txBody>
      </p:sp>
      <p:sp>
        <p:nvSpPr>
          <p:cNvPr id="7" name="Text 4"/>
          <p:cNvSpPr/>
          <p:nvPr/>
        </p:nvSpPr>
        <p:spPr>
          <a:xfrm>
            <a:off x="9937790" y="2498646"/>
            <a:ext cx="357104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Massive Asset Seizure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9937790" y="2989064"/>
            <a:ext cx="38988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Authorities confiscated 144,000 Bitcoins. This cryptocurrency cache was worth $28.5 million at the time of seizure.</a:t>
            </a:r>
            <a:endParaRPr lang="en-US" sz="1750" dirty="0"/>
          </a:p>
        </p:txBody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8170307" y="3258026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250"/>
              </a:lnSpc>
              <a:buNone/>
            </a:pPr>
            <a:r>
              <a:rPr lang="en-US" sz="265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2</a:t>
            </a:r>
            <a:endParaRPr lang="en-US" sz="2650" dirty="0"/>
          </a:p>
        </p:txBody>
      </p:sp>
      <p:sp>
        <p:nvSpPr>
          <p:cNvPr id="11" name="Text 7"/>
          <p:cNvSpPr/>
          <p:nvPr/>
        </p:nvSpPr>
        <p:spPr>
          <a:xfrm>
            <a:off x="9937790" y="495121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Media Sensation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9937790" y="5441633"/>
            <a:ext cx="38988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case generated unprecedented public interest. It introduced many to concepts like the dark web and Bitcoin.</a:t>
            </a:r>
            <a:endParaRPr lang="en-US" sz="1750" dirty="0"/>
          </a:p>
        </p:txBody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7694533" y="5984200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250"/>
              </a:lnSpc>
              <a:buNone/>
            </a:pPr>
            <a:r>
              <a:rPr lang="en-US" sz="265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3</a:t>
            </a:r>
            <a:endParaRPr lang="en-US" sz="26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12984"/>
            <a:ext cx="578417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Legal Proceedings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02330" y="3303746"/>
            <a:ext cx="7825621" cy="782562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4412456" y="5854184"/>
            <a:ext cx="382667" cy="4783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30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1</a:t>
            </a:r>
            <a:endParaRPr lang="en-US" sz="300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2330" y="3303746"/>
            <a:ext cx="7825621" cy="782562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000631" y="4266009"/>
            <a:ext cx="382667" cy="4783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30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2</a:t>
            </a:r>
            <a:endParaRPr lang="en-US" sz="30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2330" y="3303746"/>
            <a:ext cx="7825621" cy="782562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246745" y="4266009"/>
            <a:ext cx="382667" cy="4783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30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3</a:t>
            </a:r>
            <a:endParaRPr lang="en-US" sz="3000" dirty="0"/>
          </a:p>
        </p:txBody>
      </p:sp>
      <p:pic>
        <p:nvPicPr>
          <p:cNvPr id="9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2330" y="3303746"/>
            <a:ext cx="7825621" cy="7825621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9834920" y="5854184"/>
            <a:ext cx="382667" cy="4783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30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4</a:t>
            </a:r>
            <a:endParaRPr lang="en-US" sz="3000" dirty="0"/>
          </a:p>
        </p:txBody>
      </p:sp>
      <p:sp>
        <p:nvSpPr>
          <p:cNvPr id="11" name="Text 5"/>
          <p:cNvSpPr/>
          <p:nvPr/>
        </p:nvSpPr>
        <p:spPr>
          <a:xfrm>
            <a:off x="936069" y="3446026"/>
            <a:ext cx="272081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Criminal Charges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36069" y="3936444"/>
            <a:ext cx="27208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endParaRPr lang="en-US" sz="1750" dirty="0"/>
          </a:p>
        </p:txBody>
      </p:sp>
      <p:sp>
        <p:nvSpPr>
          <p:cNvPr id="13" name="Text 7"/>
          <p:cNvSpPr/>
          <p:nvPr/>
        </p:nvSpPr>
        <p:spPr>
          <a:xfrm>
            <a:off x="4281845" y="2175391"/>
            <a:ext cx="272081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Defense Strategy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4281845" y="2665809"/>
            <a:ext cx="27208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15" name="Text 9"/>
          <p:cNvSpPr/>
          <p:nvPr/>
        </p:nvSpPr>
        <p:spPr>
          <a:xfrm>
            <a:off x="7967662" y="2175391"/>
            <a:ext cx="204061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Key Evidence</a:t>
            </a:r>
            <a:endParaRPr lang="en-US" sz="2200" dirty="0"/>
          </a:p>
        </p:txBody>
      </p:sp>
      <p:sp>
        <p:nvSpPr>
          <p:cNvPr id="16" name="Text 10"/>
          <p:cNvSpPr/>
          <p:nvPr/>
        </p:nvSpPr>
        <p:spPr>
          <a:xfrm>
            <a:off x="7967662" y="2665809"/>
            <a:ext cx="204061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17" name="Text 11"/>
          <p:cNvSpPr/>
          <p:nvPr/>
        </p:nvSpPr>
        <p:spPr>
          <a:xfrm>
            <a:off x="10830997" y="3091696"/>
            <a:ext cx="3005614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Trial Commencement</a:t>
            </a:r>
            <a:endParaRPr lang="en-US" sz="2200" dirty="0"/>
          </a:p>
        </p:txBody>
      </p:sp>
      <p:sp>
        <p:nvSpPr>
          <p:cNvPr id="18" name="Text 12"/>
          <p:cNvSpPr/>
          <p:nvPr/>
        </p:nvSpPr>
        <p:spPr>
          <a:xfrm>
            <a:off x="10830997" y="3936444"/>
            <a:ext cx="300561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34628"/>
            <a:ext cx="884634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The Verdict and Sentencing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47430" y="1997035"/>
            <a:ext cx="1614011" cy="130694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894892" y="2613065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000"/>
              </a:lnSpc>
              <a:buNone/>
            </a:pPr>
            <a:r>
              <a:rPr lang="en-US" sz="25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1</a:t>
            </a:r>
            <a:endParaRPr lang="en-US" sz="2500" dirty="0"/>
          </a:p>
        </p:txBody>
      </p:sp>
      <p:sp>
        <p:nvSpPr>
          <p:cNvPr id="5" name="Text 2"/>
          <p:cNvSpPr/>
          <p:nvPr/>
        </p:nvSpPr>
        <p:spPr>
          <a:xfrm>
            <a:off x="5088255" y="222384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Guilty Verdict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5088255" y="2714268"/>
            <a:ext cx="357997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Jury convicted on all seven charges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918115" y="3317081"/>
            <a:ext cx="8861822" cy="15240"/>
          </a:xfrm>
          <a:prstGeom prst="roundRect">
            <a:avLst>
              <a:gd name="adj" fmla="val 223256"/>
            </a:avLst>
          </a:prstGeom>
          <a:solidFill>
            <a:srgbClr val="595959"/>
          </a:solidFill>
          <a:ln/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0424" y="3360658"/>
            <a:ext cx="3228022" cy="1306949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894892" y="3814762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000"/>
              </a:lnSpc>
              <a:buNone/>
            </a:pPr>
            <a:r>
              <a:rPr lang="en-US" sz="25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2</a:t>
            </a:r>
            <a:endParaRPr lang="en-US" sz="2500" dirty="0"/>
          </a:p>
        </p:txBody>
      </p:sp>
      <p:sp>
        <p:nvSpPr>
          <p:cNvPr id="10" name="Text 6"/>
          <p:cNvSpPr/>
          <p:nvPr/>
        </p:nvSpPr>
        <p:spPr>
          <a:xfrm>
            <a:off x="5895261" y="3587472"/>
            <a:ext cx="323099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Life Without Parole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5895261" y="4077891"/>
            <a:ext cx="437507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court imposed the maximum sentence 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5725120" y="4680704"/>
            <a:ext cx="8054816" cy="15240"/>
          </a:xfrm>
          <a:prstGeom prst="roundRect">
            <a:avLst>
              <a:gd name="adj" fmla="val 223256"/>
            </a:avLst>
          </a:prstGeom>
          <a:solidFill>
            <a:srgbClr val="595959"/>
          </a:solidFill>
          <a:ln/>
        </p:spPr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3418" y="4724281"/>
            <a:ext cx="4842034" cy="1306949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894892" y="5178385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000"/>
              </a:lnSpc>
              <a:buNone/>
            </a:pPr>
            <a:r>
              <a:rPr lang="en-US" sz="25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3</a:t>
            </a:r>
            <a:endParaRPr lang="en-US" sz="2500" dirty="0"/>
          </a:p>
        </p:txBody>
      </p:sp>
      <p:sp>
        <p:nvSpPr>
          <p:cNvPr id="15" name="Text 10"/>
          <p:cNvSpPr/>
          <p:nvPr/>
        </p:nvSpPr>
        <p:spPr>
          <a:xfrm>
            <a:off x="6702266" y="4951095"/>
            <a:ext cx="357104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Controversial Penalty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6702266" y="5441513"/>
            <a:ext cx="357104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Many viewed it as excessive</a:t>
            </a:r>
            <a:endParaRPr lang="en-US" sz="1750" dirty="0"/>
          </a:p>
        </p:txBody>
      </p:sp>
      <p:sp>
        <p:nvSpPr>
          <p:cNvPr id="17" name="Shape 12"/>
          <p:cNvSpPr/>
          <p:nvPr/>
        </p:nvSpPr>
        <p:spPr>
          <a:xfrm>
            <a:off x="6532126" y="6044327"/>
            <a:ext cx="7247811" cy="15240"/>
          </a:xfrm>
          <a:prstGeom prst="roundRect">
            <a:avLst>
              <a:gd name="adj" fmla="val 223256"/>
            </a:avLst>
          </a:prstGeom>
          <a:solidFill>
            <a:srgbClr val="595959"/>
          </a:solidFill>
          <a:ln/>
        </p:spPr>
      </p:sp>
      <p:pic>
        <p:nvPicPr>
          <p:cNvPr id="18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294" y="6087904"/>
            <a:ext cx="6456164" cy="1306949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3894773" y="6542008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000"/>
              </a:lnSpc>
              <a:buNone/>
            </a:pPr>
            <a:r>
              <a:rPr lang="en-US" sz="25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4</a:t>
            </a:r>
            <a:endParaRPr lang="en-US" sz="2500" dirty="0"/>
          </a:p>
        </p:txBody>
      </p:sp>
      <p:sp>
        <p:nvSpPr>
          <p:cNvPr id="20" name="Text 14"/>
          <p:cNvSpPr/>
          <p:nvPr/>
        </p:nvSpPr>
        <p:spPr>
          <a:xfrm>
            <a:off x="7509272" y="6314718"/>
            <a:ext cx="306097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Deterrence Message</a:t>
            </a:r>
            <a:endParaRPr lang="en-US" sz="2200" dirty="0"/>
          </a:p>
        </p:txBody>
      </p:sp>
      <p:sp>
        <p:nvSpPr>
          <p:cNvPr id="21" name="Text 15"/>
          <p:cNvSpPr/>
          <p:nvPr/>
        </p:nvSpPr>
        <p:spPr>
          <a:xfrm>
            <a:off x="7509272" y="6805136"/>
            <a:ext cx="306097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Intended to warn others</a:t>
            </a:r>
            <a:endParaRPr lang="en-US" sz="17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08428"/>
            <a:ext cx="646461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Legacy of Silk Road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870835"/>
            <a:ext cx="4158615" cy="257020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566785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Privacy Debate</a:t>
            </a:r>
            <a:endParaRPr lang="en-US" sz="220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5893" y="2870835"/>
            <a:ext cx="4158615" cy="2570202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5235893" y="5667851"/>
            <a:ext cx="289083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Darknet Evolution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5235893" y="6158270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7995" y="2870835"/>
            <a:ext cx="4158615" cy="2570202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9677995" y="5667851"/>
            <a:ext cx="374118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Enforcement Challenges</a:t>
            </a:r>
            <a:endParaRPr lang="en-US" sz="2200" dirty="0"/>
          </a:p>
        </p:txBody>
      </p:sp>
      <p:sp>
        <p:nvSpPr>
          <p:cNvPr id="10" name="Text 5"/>
          <p:cNvSpPr/>
          <p:nvPr/>
        </p:nvSpPr>
        <p:spPr>
          <a:xfrm>
            <a:off x="9677995" y="6158270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7954" y="611624"/>
            <a:ext cx="8002905" cy="6947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50"/>
              </a:lnSpc>
              <a:buNone/>
            </a:pPr>
            <a:r>
              <a:rPr lang="en-US" sz="435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Lessons Learned - Humans</a:t>
            </a:r>
            <a:endParaRPr lang="en-US" sz="43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5574" y="1894165"/>
            <a:ext cx="6440805" cy="2667476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4140" y="1894165"/>
            <a:ext cx="6440805" cy="2667476"/>
          </a:xfrm>
          <a:prstGeom prst="rect">
            <a:avLst/>
          </a:prstGeom>
        </p:spPr>
      </p:pic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574" y="4739402"/>
            <a:ext cx="13059251" cy="2667476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42968" y="542568"/>
            <a:ext cx="7144464" cy="714446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11811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Technological Foundations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190" y="2875836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80190" y="3726299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Tor Network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6280190" y="4216718"/>
            <a:ext cx="2329815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Silk Road operated on the Tor network. This technology concealed users' locations and identities through multiple encryption layers.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3493" y="2875836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893493" y="3726299"/>
            <a:ext cx="232981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Bitcoin Transactions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8893493" y="4571048"/>
            <a:ext cx="2329815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site exclusively used Bitcoin. This cryptocurrency enabled anonymous payments without traditional banking systems.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06795" y="2875836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1506795" y="3726299"/>
            <a:ext cx="232981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Pioneering Platform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11506795" y="4571048"/>
            <a:ext cx="2329815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As one of the first large-scale darknet markets, Silk Road established the blueprint for future underground marketplaces.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92925"/>
            <a:ext cx="884634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The Man Behind the Curtain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76867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The Founder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349823"/>
            <a:ext cx="2845594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Ross Ulbricht, a former Eagle Scout and physics graduate, created Silk Road as a libertarian economic experiment. He believed in free markets and personal liberty.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4200406" y="276867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The Pseudonym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4200406" y="3349823"/>
            <a:ext cx="2845594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Ulbricht adopted the alias "Dread Pirate Roberts" (DPR). The name referenced a character from The Princess Bride movie and novel.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607022" y="2768679"/>
            <a:ext cx="257365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The Significance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607022" y="3704153"/>
            <a:ext cx="2573655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 the film, the Dread Pirate Roberts was a title passed between different people. This implied the Silk Road leadership could change hands.</a:t>
            </a:r>
            <a:endParaRPr lang="en-US" sz="1750" dirty="0"/>
          </a:p>
        </p:txBody>
      </p:sp>
      <p:pic>
        <p:nvPicPr>
          <p:cNvPr id="9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41700" y="2797016"/>
            <a:ext cx="3117533" cy="3117533"/>
          </a:xfrm>
          <a:prstGeom prst="rect">
            <a:avLst/>
          </a:prstGeom>
        </p:spPr>
      </p:pic>
      <p:sp>
        <p:nvSpPr>
          <p:cNvPr id="10" name="Text 7"/>
          <p:cNvSpPr/>
          <p:nvPr/>
        </p:nvSpPr>
        <p:spPr>
          <a:xfrm>
            <a:off x="10741700" y="6169700"/>
            <a:ext cx="31175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00207" y="888563"/>
            <a:ext cx="7202091" cy="6251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900"/>
              </a:lnSpc>
              <a:buNone/>
            </a:pPr>
            <a:r>
              <a:rPr lang="en-US" sz="390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Silk Road's Rapid Growth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700207" y="1913811"/>
            <a:ext cx="3746778" cy="660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150"/>
              </a:lnSpc>
              <a:buNone/>
            </a:pPr>
            <a:r>
              <a:rPr lang="en-US" sz="515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100K+</a:t>
            </a:r>
            <a:endParaRPr lang="en-US" sz="5150" dirty="0"/>
          </a:p>
        </p:txBody>
      </p:sp>
      <p:sp>
        <p:nvSpPr>
          <p:cNvPr id="5" name="Text 2"/>
          <p:cNvSpPr/>
          <p:nvPr/>
        </p:nvSpPr>
        <p:spPr>
          <a:xfrm>
            <a:off x="1323023" y="2824043"/>
            <a:ext cx="2501027" cy="3126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Active Users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700207" y="3256717"/>
            <a:ext cx="3746778" cy="9604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By 2013, Silk Road had attracted over 100,000 registered users. The platform expanded faster than anyone predicted.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4697016" y="1913811"/>
            <a:ext cx="3746778" cy="660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150"/>
              </a:lnSpc>
              <a:buNone/>
            </a:pPr>
            <a:r>
              <a:rPr lang="en-US" sz="515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$1.2B</a:t>
            </a:r>
            <a:endParaRPr lang="en-US" sz="5150" dirty="0"/>
          </a:p>
        </p:txBody>
      </p:sp>
      <p:sp>
        <p:nvSpPr>
          <p:cNvPr id="8" name="Text 5"/>
          <p:cNvSpPr/>
          <p:nvPr/>
        </p:nvSpPr>
        <p:spPr>
          <a:xfrm>
            <a:off x="5319832" y="2824043"/>
            <a:ext cx="2501027" cy="3126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Total Sales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4697016" y="3256717"/>
            <a:ext cx="3746778" cy="9604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marketplace facilitated transactions worth $1.2 billion. This generated millions in commission fees for Ulbricht.</a:t>
            </a:r>
            <a:endParaRPr lang="en-US" sz="1550" dirty="0"/>
          </a:p>
        </p:txBody>
      </p:sp>
      <p:sp>
        <p:nvSpPr>
          <p:cNvPr id="10" name="Text 7"/>
          <p:cNvSpPr/>
          <p:nvPr/>
        </p:nvSpPr>
        <p:spPr>
          <a:xfrm>
            <a:off x="2698552" y="4717375"/>
            <a:ext cx="3746778" cy="660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150"/>
              </a:lnSpc>
              <a:buNone/>
            </a:pPr>
            <a:r>
              <a:rPr lang="en-US" sz="515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70%</a:t>
            </a:r>
            <a:endParaRPr lang="en-US" sz="5150" dirty="0"/>
          </a:p>
        </p:txBody>
      </p:sp>
      <p:sp>
        <p:nvSpPr>
          <p:cNvPr id="11" name="Text 8"/>
          <p:cNvSpPr/>
          <p:nvPr/>
        </p:nvSpPr>
        <p:spPr>
          <a:xfrm>
            <a:off x="3321368" y="5627608"/>
            <a:ext cx="2501027" cy="3126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Drug Listings</a:t>
            </a:r>
            <a:endParaRPr lang="en-US" sz="1950" dirty="0"/>
          </a:p>
        </p:txBody>
      </p:sp>
      <p:sp>
        <p:nvSpPr>
          <p:cNvPr id="12" name="Text 9"/>
          <p:cNvSpPr/>
          <p:nvPr/>
        </p:nvSpPr>
        <p:spPr>
          <a:xfrm>
            <a:off x="2698552" y="6060281"/>
            <a:ext cx="3746778" cy="12806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Though it sold legal items too, most products were illicit drugs. These ranged from cannabis to prescription medications and hard drugs.</a:t>
            </a:r>
            <a:endParaRPr lang="en-US" sz="15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138238"/>
            <a:ext cx="578417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The First Mistake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2187178"/>
            <a:ext cx="1134070" cy="187094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154674" y="2413992"/>
            <a:ext cx="6195536" cy="14173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Despite meticulous digital safeguards, Ulbricht made a catastrophic error early in Silk Road's existence</a:t>
            </a:r>
            <a:endParaRPr lang="en-US" sz="2200" dirty="0"/>
          </a:p>
        </p:txBody>
      </p:sp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4058126"/>
            <a:ext cx="1134070" cy="1516618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2154674" y="4284940"/>
            <a:ext cx="6195536" cy="1062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An anonymous user named "altoid" sought software developers for a "venture"</a:t>
            </a:r>
            <a:endParaRPr lang="en-US" sz="2200" dirty="0"/>
          </a:p>
        </p:txBody>
      </p:sp>
      <p:pic>
        <p:nvPicPr>
          <p:cNvPr id="8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5574744"/>
            <a:ext cx="1134070" cy="1516618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2154674" y="5801558"/>
            <a:ext cx="6195536" cy="1062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Seemingly trivial mistake would later prove to be the key to unraveling the entire operation.</a:t>
            </a:r>
            <a:endParaRPr lang="en-US" sz="22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723680"/>
            <a:ext cx="1122795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Investigation Breakthrough: OSINT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453063"/>
            <a:ext cx="4196358" cy="226814"/>
          </a:xfrm>
          <a:prstGeom prst="roundRect">
            <a:avLst>
              <a:gd name="adj" fmla="val 15001"/>
            </a:avLst>
          </a:prstGeom>
          <a:solidFill>
            <a:srgbClr val="404040"/>
          </a:solidFill>
          <a:ln/>
        </p:spPr>
      </p:sp>
      <p:sp>
        <p:nvSpPr>
          <p:cNvPr id="5" name="Text 2"/>
          <p:cNvSpPr/>
          <p:nvPr/>
        </p:nvSpPr>
        <p:spPr>
          <a:xfrm>
            <a:off x="1020604" y="5906691"/>
            <a:ext cx="374273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The FBI turned to blockchain analytics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6751439"/>
            <a:ext cx="374273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 OSINT proved crucial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216962" y="5112782"/>
            <a:ext cx="4196358" cy="226814"/>
          </a:xfrm>
          <a:prstGeom prst="roundRect">
            <a:avLst>
              <a:gd name="adj" fmla="val 15001"/>
            </a:avLst>
          </a:prstGeom>
          <a:solidFill>
            <a:srgbClr val="404040"/>
          </a:solidFill>
          <a:ln/>
        </p:spPr>
      </p:sp>
      <p:sp>
        <p:nvSpPr>
          <p:cNvPr id="8" name="Text 5"/>
          <p:cNvSpPr/>
          <p:nvPr/>
        </p:nvSpPr>
        <p:spPr>
          <a:xfrm>
            <a:off x="5443776" y="5566410"/>
            <a:ext cx="3742730" cy="14173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Link anonymous wallet addresses back to known cryptocurrency exchanges</a:t>
            </a:r>
            <a:endParaRPr lang="en-US" sz="2200" dirty="0"/>
          </a:p>
        </p:txBody>
      </p:sp>
      <p:sp>
        <p:nvSpPr>
          <p:cNvPr id="9" name="Shape 6"/>
          <p:cNvSpPr/>
          <p:nvPr/>
        </p:nvSpPr>
        <p:spPr>
          <a:xfrm>
            <a:off x="9640133" y="4772620"/>
            <a:ext cx="4196358" cy="226814"/>
          </a:xfrm>
          <a:prstGeom prst="roundRect">
            <a:avLst>
              <a:gd name="adj" fmla="val 15001"/>
            </a:avLst>
          </a:prstGeom>
          <a:solidFill>
            <a:srgbClr val="404040"/>
          </a:solidFill>
          <a:ln/>
        </p:spPr>
      </p:sp>
      <p:sp>
        <p:nvSpPr>
          <p:cNvPr id="10" name="Text 7"/>
          <p:cNvSpPr/>
          <p:nvPr/>
        </p:nvSpPr>
        <p:spPr>
          <a:xfrm>
            <a:off x="9866948" y="5226248"/>
            <a:ext cx="3742730" cy="1062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Gradually, they uncovered financial trails</a:t>
            </a:r>
            <a:endParaRPr lang="en-US" sz="22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32314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The Server Leak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37208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04040"/>
          </a:solidFill>
          <a:ln/>
        </p:spPr>
      </p:sp>
      <p:sp>
        <p:nvSpPr>
          <p:cNvPr id="5" name="Text 2"/>
          <p:cNvSpPr/>
          <p:nvPr/>
        </p:nvSpPr>
        <p:spPr>
          <a:xfrm>
            <a:off x="6365260" y="3414593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7017306" y="3449955"/>
            <a:ext cx="681930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Silk Road login page inadvertently exposed its real IP address</a:t>
            </a:r>
            <a:endParaRPr lang="en-US" sz="2200" dirty="0"/>
          </a:p>
        </p:txBody>
      </p:sp>
      <p:sp>
        <p:nvSpPr>
          <p:cNvPr id="7" name="Shape 4"/>
          <p:cNvSpPr/>
          <p:nvPr/>
        </p:nvSpPr>
        <p:spPr>
          <a:xfrm>
            <a:off x="6280190" y="461224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04040"/>
          </a:solidFill>
          <a:ln/>
        </p:spPr>
      </p:sp>
      <p:sp>
        <p:nvSpPr>
          <p:cNvPr id="8" name="Text 5"/>
          <p:cNvSpPr/>
          <p:nvPr/>
        </p:nvSpPr>
        <p:spPr>
          <a:xfrm>
            <a:off x="6365260" y="4654748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2</a:t>
            </a:r>
            <a:endParaRPr lang="en-US" sz="2650" dirty="0"/>
          </a:p>
        </p:txBody>
      </p:sp>
      <p:sp>
        <p:nvSpPr>
          <p:cNvPr id="9" name="Text 6"/>
          <p:cNvSpPr/>
          <p:nvPr/>
        </p:nvSpPr>
        <p:spPr>
          <a:xfrm>
            <a:off x="7017306" y="4690110"/>
            <a:ext cx="323099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Full forensic image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7017306" y="5180528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He used counterfeit IDs with his real photo. This careless mistake linked his identity to Silk Road infrastructure.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44185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83657" y="2979063"/>
            <a:ext cx="4981337" cy="6104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380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Building the Case</a:t>
            </a:r>
            <a:endParaRPr lang="en-US" sz="3800" dirty="0"/>
          </a:p>
        </p:txBody>
      </p:sp>
      <p:sp>
        <p:nvSpPr>
          <p:cNvPr id="4" name="Shape 1"/>
          <p:cNvSpPr/>
          <p:nvPr/>
        </p:nvSpPr>
        <p:spPr>
          <a:xfrm>
            <a:off x="7303770" y="3882509"/>
            <a:ext cx="22860" cy="3812381"/>
          </a:xfrm>
          <a:prstGeom prst="roundRect">
            <a:avLst>
              <a:gd name="adj" fmla="val 128185"/>
            </a:avLst>
          </a:prstGeom>
          <a:solidFill>
            <a:srgbClr val="595959"/>
          </a:solidFill>
          <a:ln/>
        </p:spPr>
      </p:sp>
      <p:sp>
        <p:nvSpPr>
          <p:cNvPr id="5" name="Shape 2"/>
          <p:cNvSpPr/>
          <p:nvPr/>
        </p:nvSpPr>
        <p:spPr>
          <a:xfrm>
            <a:off x="6532305" y="4090749"/>
            <a:ext cx="586026" cy="22860"/>
          </a:xfrm>
          <a:prstGeom prst="roundRect">
            <a:avLst>
              <a:gd name="adj" fmla="val 128185"/>
            </a:avLst>
          </a:prstGeom>
          <a:solidFill>
            <a:srgbClr val="595959"/>
          </a:solidFill>
          <a:ln/>
        </p:spPr>
      </p:sp>
      <p:sp>
        <p:nvSpPr>
          <p:cNvPr id="6" name="Shape 3"/>
          <p:cNvSpPr/>
          <p:nvPr/>
        </p:nvSpPr>
        <p:spPr>
          <a:xfrm>
            <a:off x="7095470" y="3882509"/>
            <a:ext cx="439460" cy="439460"/>
          </a:xfrm>
          <a:prstGeom prst="roundRect">
            <a:avLst>
              <a:gd name="adj" fmla="val 6668"/>
            </a:avLst>
          </a:prstGeom>
          <a:solidFill>
            <a:srgbClr val="404040"/>
          </a:solidFill>
          <a:ln/>
        </p:spPr>
      </p:sp>
      <p:sp>
        <p:nvSpPr>
          <p:cNvPr id="7" name="Text 4"/>
          <p:cNvSpPr/>
          <p:nvPr/>
        </p:nvSpPr>
        <p:spPr>
          <a:xfrm>
            <a:off x="7168634" y="3919061"/>
            <a:ext cx="293013" cy="3662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23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1</a:t>
            </a:r>
            <a:endParaRPr lang="en-US" sz="2300" dirty="0"/>
          </a:p>
        </p:txBody>
      </p:sp>
      <p:sp>
        <p:nvSpPr>
          <p:cNvPr id="8" name="Text 5"/>
          <p:cNvSpPr/>
          <p:nvPr/>
        </p:nvSpPr>
        <p:spPr>
          <a:xfrm>
            <a:off x="1065490" y="3949660"/>
            <a:ext cx="5273040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Monitored Ulbricht's online activity</a:t>
            </a:r>
            <a:endParaRPr lang="en-US" sz="1900" dirty="0"/>
          </a:p>
        </p:txBody>
      </p:sp>
      <p:sp>
        <p:nvSpPr>
          <p:cNvPr id="9" name="Shape 6"/>
          <p:cNvSpPr/>
          <p:nvPr/>
        </p:nvSpPr>
        <p:spPr>
          <a:xfrm>
            <a:off x="7512070" y="5262801"/>
            <a:ext cx="586026" cy="22860"/>
          </a:xfrm>
          <a:prstGeom prst="roundRect">
            <a:avLst>
              <a:gd name="adj" fmla="val 128185"/>
            </a:avLst>
          </a:prstGeom>
          <a:solidFill>
            <a:srgbClr val="595959"/>
          </a:solidFill>
          <a:ln/>
        </p:spPr>
      </p:sp>
      <p:sp>
        <p:nvSpPr>
          <p:cNvPr id="10" name="Shape 7"/>
          <p:cNvSpPr/>
          <p:nvPr/>
        </p:nvSpPr>
        <p:spPr>
          <a:xfrm>
            <a:off x="7095470" y="5054560"/>
            <a:ext cx="439460" cy="439460"/>
          </a:xfrm>
          <a:prstGeom prst="roundRect">
            <a:avLst>
              <a:gd name="adj" fmla="val 6668"/>
            </a:avLst>
          </a:prstGeom>
          <a:solidFill>
            <a:srgbClr val="404040"/>
          </a:solidFill>
          <a:ln/>
        </p:spPr>
      </p:sp>
      <p:sp>
        <p:nvSpPr>
          <p:cNvPr id="11" name="Text 8"/>
          <p:cNvSpPr/>
          <p:nvPr/>
        </p:nvSpPr>
        <p:spPr>
          <a:xfrm>
            <a:off x="7168634" y="5091112"/>
            <a:ext cx="293013" cy="3662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23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2</a:t>
            </a:r>
            <a:endParaRPr lang="en-US" sz="2300" dirty="0"/>
          </a:p>
        </p:txBody>
      </p:sp>
      <p:sp>
        <p:nvSpPr>
          <p:cNvPr id="12" name="Text 9"/>
          <p:cNvSpPr/>
          <p:nvPr/>
        </p:nvSpPr>
        <p:spPr>
          <a:xfrm>
            <a:off x="8291870" y="5121712"/>
            <a:ext cx="3075980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Physical surveillance</a:t>
            </a:r>
            <a:endParaRPr lang="en-US" sz="1900" dirty="0"/>
          </a:p>
        </p:txBody>
      </p:sp>
      <p:sp>
        <p:nvSpPr>
          <p:cNvPr id="13" name="Text 10"/>
          <p:cNvSpPr/>
          <p:nvPr/>
        </p:nvSpPr>
        <p:spPr>
          <a:xfrm>
            <a:off x="8291870" y="5544026"/>
            <a:ext cx="5654873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track physical movements </a:t>
            </a:r>
            <a:endParaRPr lang="en-US" sz="1500" dirty="0"/>
          </a:p>
        </p:txBody>
      </p:sp>
      <p:sp>
        <p:nvSpPr>
          <p:cNvPr id="14" name="Text 11"/>
          <p:cNvSpPr/>
          <p:nvPr/>
        </p:nvSpPr>
        <p:spPr>
          <a:xfrm>
            <a:off x="8291870" y="5924907"/>
            <a:ext cx="5654873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san francisco</a:t>
            </a:r>
            <a:endParaRPr lang="en-US" sz="1500" dirty="0"/>
          </a:p>
        </p:txBody>
      </p:sp>
      <p:sp>
        <p:nvSpPr>
          <p:cNvPr id="15" name="Text 12"/>
          <p:cNvSpPr/>
          <p:nvPr/>
        </p:nvSpPr>
        <p:spPr>
          <a:xfrm>
            <a:off x="8291870" y="6354604"/>
            <a:ext cx="5654873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endParaRPr lang="en-US" sz="1500" dirty="0"/>
          </a:p>
        </p:txBody>
      </p:sp>
      <p:sp>
        <p:nvSpPr>
          <p:cNvPr id="16" name="Shape 13"/>
          <p:cNvSpPr/>
          <p:nvPr/>
        </p:nvSpPr>
        <p:spPr>
          <a:xfrm>
            <a:off x="6532305" y="6273046"/>
            <a:ext cx="586026" cy="22860"/>
          </a:xfrm>
          <a:prstGeom prst="roundRect">
            <a:avLst>
              <a:gd name="adj" fmla="val 128185"/>
            </a:avLst>
          </a:prstGeom>
          <a:solidFill>
            <a:srgbClr val="595959"/>
          </a:solidFill>
          <a:ln/>
        </p:spPr>
      </p:sp>
      <p:sp>
        <p:nvSpPr>
          <p:cNvPr id="17" name="Shape 14"/>
          <p:cNvSpPr/>
          <p:nvPr/>
        </p:nvSpPr>
        <p:spPr>
          <a:xfrm>
            <a:off x="7095470" y="6064806"/>
            <a:ext cx="439460" cy="439460"/>
          </a:xfrm>
          <a:prstGeom prst="roundRect">
            <a:avLst>
              <a:gd name="adj" fmla="val 6668"/>
            </a:avLst>
          </a:prstGeom>
          <a:solidFill>
            <a:srgbClr val="404040"/>
          </a:solidFill>
          <a:ln/>
        </p:spPr>
      </p:sp>
      <p:sp>
        <p:nvSpPr>
          <p:cNvPr id="18" name="Text 15"/>
          <p:cNvSpPr/>
          <p:nvPr/>
        </p:nvSpPr>
        <p:spPr>
          <a:xfrm>
            <a:off x="7168634" y="6101358"/>
            <a:ext cx="293013" cy="3662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23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3</a:t>
            </a:r>
            <a:endParaRPr lang="en-US" sz="2300" dirty="0"/>
          </a:p>
        </p:txBody>
      </p:sp>
      <p:sp>
        <p:nvSpPr>
          <p:cNvPr id="19" name="Text 16"/>
          <p:cNvSpPr/>
          <p:nvPr/>
        </p:nvSpPr>
        <p:spPr>
          <a:xfrm>
            <a:off x="3555563" y="6131957"/>
            <a:ext cx="2782967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Libraries and Cafes</a:t>
            </a:r>
            <a:endParaRPr lang="en-US" sz="1900" dirty="0"/>
          </a:p>
        </p:txBody>
      </p:sp>
      <p:sp>
        <p:nvSpPr>
          <p:cNvPr id="20" name="Text 17"/>
          <p:cNvSpPr/>
          <p:nvPr/>
        </p:nvSpPr>
        <p:spPr>
          <a:xfrm>
            <a:off x="683657" y="6554272"/>
            <a:ext cx="5654873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8" marL="3086100" indent="-342900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Posslble arest location?</a:t>
            </a:r>
            <a:endParaRPr lang="en-US" sz="15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78374"/>
            <a:ext cx="578417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Glen Park Library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440781"/>
            <a:ext cx="2173724" cy="1306949"/>
          </a:xfrm>
          <a:prstGeom prst="roundRect">
            <a:avLst>
              <a:gd name="adj" fmla="val 2603"/>
            </a:avLst>
          </a:prstGeom>
          <a:solidFill>
            <a:srgbClr val="404040"/>
          </a:solidFill>
          <a:ln/>
        </p:spPr>
      </p:sp>
      <p:sp>
        <p:nvSpPr>
          <p:cNvPr id="4" name="Text 2"/>
          <p:cNvSpPr/>
          <p:nvPr/>
        </p:nvSpPr>
        <p:spPr>
          <a:xfrm>
            <a:off x="1721167" y="2894886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000"/>
              </a:lnSpc>
              <a:buNone/>
            </a:pPr>
            <a:r>
              <a:rPr lang="en-US" sz="25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1</a:t>
            </a:r>
            <a:endParaRPr lang="en-US" sz="2500" dirty="0"/>
          </a:p>
        </p:txBody>
      </p:sp>
      <p:sp>
        <p:nvSpPr>
          <p:cNvPr id="5" name="Text 3"/>
          <p:cNvSpPr/>
          <p:nvPr/>
        </p:nvSpPr>
        <p:spPr>
          <a:xfrm>
            <a:off x="3194328" y="2667595"/>
            <a:ext cx="561165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San Francisco’s Glen Park Library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3194328" y="3158014"/>
            <a:ext cx="865382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FBI agents located Ulbricht . They waited for him to log into the Silk Road admin panel.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3080861" y="3732490"/>
            <a:ext cx="10642402" cy="15240"/>
          </a:xfrm>
          <a:prstGeom prst="roundRect">
            <a:avLst>
              <a:gd name="adj" fmla="val 223256"/>
            </a:avLst>
          </a:prstGeom>
          <a:solidFill>
            <a:srgbClr val="595959"/>
          </a:solidFill>
          <a:ln/>
        </p:spPr>
      </p:sp>
      <p:sp>
        <p:nvSpPr>
          <p:cNvPr id="8" name="Shape 6"/>
          <p:cNvSpPr/>
          <p:nvPr/>
        </p:nvSpPr>
        <p:spPr>
          <a:xfrm>
            <a:off x="793790" y="3861078"/>
            <a:ext cx="4347567" cy="1669852"/>
          </a:xfrm>
          <a:prstGeom prst="roundRect">
            <a:avLst>
              <a:gd name="adj" fmla="val 2038"/>
            </a:avLst>
          </a:prstGeom>
          <a:solidFill>
            <a:srgbClr val="404040"/>
          </a:solidFill>
          <a:ln/>
        </p:spPr>
      </p:sp>
      <p:sp>
        <p:nvSpPr>
          <p:cNvPr id="9" name="Text 7"/>
          <p:cNvSpPr/>
          <p:nvPr/>
        </p:nvSpPr>
        <p:spPr>
          <a:xfrm>
            <a:off x="2808089" y="4496633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000"/>
              </a:lnSpc>
              <a:buNone/>
            </a:pPr>
            <a:r>
              <a:rPr lang="en-US" sz="25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2</a:t>
            </a:r>
            <a:endParaRPr lang="en-US" sz="2500" dirty="0"/>
          </a:p>
        </p:txBody>
      </p:sp>
      <p:sp>
        <p:nvSpPr>
          <p:cNvPr id="10" name="Text 8"/>
          <p:cNvSpPr/>
          <p:nvPr/>
        </p:nvSpPr>
        <p:spPr>
          <a:xfrm>
            <a:off x="5368171" y="4087892"/>
            <a:ext cx="323099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The Critical Moment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5368171" y="4578310"/>
            <a:ext cx="824162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They caught him logged in as administrator. This prevented him from encrypting or deleting crucial evidence.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5254704" y="5515689"/>
            <a:ext cx="8468558" cy="15240"/>
          </a:xfrm>
          <a:prstGeom prst="roundRect">
            <a:avLst>
              <a:gd name="adj" fmla="val 223256"/>
            </a:avLst>
          </a:prstGeom>
          <a:solidFill>
            <a:srgbClr val="595959"/>
          </a:solidFill>
          <a:ln/>
        </p:spPr>
      </p:sp>
      <p:sp>
        <p:nvSpPr>
          <p:cNvPr id="13" name="Shape 11"/>
          <p:cNvSpPr/>
          <p:nvPr/>
        </p:nvSpPr>
        <p:spPr>
          <a:xfrm>
            <a:off x="793790" y="5644277"/>
            <a:ext cx="6521410" cy="1306949"/>
          </a:xfrm>
          <a:prstGeom prst="roundRect">
            <a:avLst>
              <a:gd name="adj" fmla="val 2603"/>
            </a:avLst>
          </a:prstGeom>
          <a:solidFill>
            <a:srgbClr val="404040"/>
          </a:solidFill>
          <a:ln/>
        </p:spPr>
      </p:sp>
      <p:sp>
        <p:nvSpPr>
          <p:cNvPr id="14" name="Text 12"/>
          <p:cNvSpPr/>
          <p:nvPr/>
        </p:nvSpPr>
        <p:spPr>
          <a:xfrm>
            <a:off x="3895011" y="6098381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000"/>
              </a:lnSpc>
              <a:buNone/>
            </a:pPr>
            <a:r>
              <a:rPr lang="en-US" sz="25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3</a:t>
            </a:r>
            <a:endParaRPr lang="en-US" sz="2500" dirty="0"/>
          </a:p>
        </p:txBody>
      </p:sp>
      <p:sp>
        <p:nvSpPr>
          <p:cNvPr id="15" name="Text 13"/>
          <p:cNvSpPr/>
          <p:nvPr/>
        </p:nvSpPr>
        <p:spPr>
          <a:xfrm>
            <a:off x="7542014" y="587109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The Distraction</a:t>
            </a:r>
            <a:endParaRPr lang="en-US" sz="2200" dirty="0"/>
          </a:p>
        </p:txBody>
      </p:sp>
      <p:sp>
        <p:nvSpPr>
          <p:cNvPr id="16" name="Text 14"/>
          <p:cNvSpPr/>
          <p:nvPr/>
        </p:nvSpPr>
        <p:spPr>
          <a:xfrm>
            <a:off x="7542014" y="6361509"/>
            <a:ext cx="373796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Two agents posed as arguing lovers. 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2025-10-03T20:06:43Z</dcterms:created>
  <dcterms:modified xsi:type="dcterms:W3CDTF">2025-10-03T20:06:43Z</dcterms:modified>
</cp:coreProperties>
</file>